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BCE7EF-1CBA-4474-A2C7-8FA818791730}">
  <a:tblStyle styleId="{82BCE7EF-1CBA-4474-A2C7-8FA81879173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gif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2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9" name="Google Shape;69;p2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2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" name="Google Shape;71;p2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2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2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2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2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" name="Google Shape;79;p2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" name="Google Shape;80;p2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2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2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2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5" name="Google Shape;85;p2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86" name="Google Shape;86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9" name="Google Shape;89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0" name="Google Shape;90;p2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91" name="Google Shape;91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92" name="Google Shape;92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3" name="Google Shape;93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4" name="Google Shape;94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5" name="Google Shape;95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6" name="Google Shape;96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97" name="Google Shape;97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8" name="Google Shape;98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9" name="Google Shape;99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1" name="Google Shape;101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02" name="Google Shape;102;p2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03" name="Google Shape;103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5" name="Google Shape;105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6" name="Google Shape;106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7" name="Google Shape;107;p2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08" name="Google Shape;108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09" name="Google Shape;109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0" name="Google Shape;110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1" name="Google Shape;111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2" name="Google Shape;112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3" name="Google Shape;113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14" name="Google Shape;114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6" name="Google Shape;116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7" name="Google Shape;117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19" name="Google Shape;119;p2"/>
          <p:cNvSpPr txBox="1"/>
          <p:nvPr>
            <p:ph type="ctrTitle"/>
          </p:nvPr>
        </p:nvSpPr>
        <p:spPr>
          <a:xfrm>
            <a:off x="1293845" y="1909346"/>
            <a:ext cx="9604310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"/>
          <p:cNvSpPr txBox="1"/>
          <p:nvPr>
            <p:ph idx="1" type="subTitle"/>
          </p:nvPr>
        </p:nvSpPr>
        <p:spPr>
          <a:xfrm>
            <a:off x="1293845" y="5432564"/>
            <a:ext cx="96043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rgbClr val="266F8B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21" name="Google Shape;121;p2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1"/>
          <p:cNvSpPr txBox="1"/>
          <p:nvPr>
            <p:ph idx="1" type="body"/>
          </p:nvPr>
        </p:nvSpPr>
        <p:spPr>
          <a:xfrm rot="5400000">
            <a:off x="4191001" y="-914400"/>
            <a:ext cx="3809999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79" name="Google Shape;379;p1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2"/>
          <p:cNvSpPr txBox="1"/>
          <p:nvPr>
            <p:ph type="title"/>
          </p:nvPr>
        </p:nvSpPr>
        <p:spPr>
          <a:xfrm rot="5400000">
            <a:off x="7402286" y="2296885"/>
            <a:ext cx="5301343" cy="1687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2"/>
          <p:cNvSpPr txBox="1"/>
          <p:nvPr>
            <p:ph idx="1" type="body"/>
          </p:nvPr>
        </p:nvSpPr>
        <p:spPr>
          <a:xfrm rot="5400000">
            <a:off x="2438400" y="-653144"/>
            <a:ext cx="5301343" cy="7587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5" name="Google Shape;385;p12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2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2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609600" y="1295400"/>
            <a:ext cx="10972800" cy="4724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25" name="Google Shape;125;p3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gradFill>
          <a:gsLst>
            <a:gs pos="0">
              <a:schemeClr val="accent1"/>
            </a:gs>
            <a:gs pos="97000">
              <a:srgbClr val="297694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4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30" name="Google Shape;130;p4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4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4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4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4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4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4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4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4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4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4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4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4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4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4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46" name="Google Shape;146;p4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47" name="Google Shape;147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4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52" name="Google Shape;152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53" name="Google Shape;153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4" name="Google Shape;154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5" name="Google Shape;155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6" name="Google Shape;156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7" name="Google Shape;157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58" name="Google Shape;158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1" name="Google Shape;161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2" name="Google Shape;162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63" name="Google Shape;163;p4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64" name="Google Shape;164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5" name="Google Shape;165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8" name="Google Shape;168;p4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69" name="Google Shape;169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70" name="Google Shape;170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1" name="Google Shape;171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2" name="Google Shape;172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3" name="Google Shape;173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4" name="Google Shape;174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75" name="Google Shape;175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7" name="Google Shape;177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8" name="Google Shape;178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9" name="Google Shape;179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80" name="Google Shape;180;p4"/>
          <p:cNvSpPr txBox="1"/>
          <p:nvPr>
            <p:ph type="title"/>
          </p:nvPr>
        </p:nvSpPr>
        <p:spPr>
          <a:xfrm>
            <a:off x="1295400" y="2541573"/>
            <a:ext cx="9601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"/>
          <p:cNvSpPr txBox="1"/>
          <p:nvPr>
            <p:ph idx="1" type="body"/>
          </p:nvPr>
        </p:nvSpPr>
        <p:spPr>
          <a:xfrm>
            <a:off x="1295400" y="5431536"/>
            <a:ext cx="9601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2" name="Google Shape;182;p4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"/>
          <p:cNvSpPr txBox="1"/>
          <p:nvPr>
            <p:ph idx="1" type="body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6" name="Google Shape;186;p5"/>
          <p:cNvSpPr txBox="1"/>
          <p:nvPr>
            <p:ph idx="2" type="body"/>
          </p:nvPr>
        </p:nvSpPr>
        <p:spPr>
          <a:xfrm>
            <a:off x="63246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7" name="Google Shape;187;p5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6"/>
          <p:cNvSpPr txBox="1"/>
          <p:nvPr>
            <p:ph idx="1" type="body"/>
          </p:nvPr>
        </p:nvSpPr>
        <p:spPr>
          <a:xfrm>
            <a:off x="12954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3" name="Google Shape;193;p6"/>
          <p:cNvSpPr txBox="1"/>
          <p:nvPr>
            <p:ph idx="2" type="body"/>
          </p:nvPr>
        </p:nvSpPr>
        <p:spPr>
          <a:xfrm>
            <a:off x="12954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4" name="Google Shape;194;p6"/>
          <p:cNvSpPr txBox="1"/>
          <p:nvPr>
            <p:ph idx="3" type="body"/>
          </p:nvPr>
        </p:nvSpPr>
        <p:spPr>
          <a:xfrm>
            <a:off x="63246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5" name="Google Shape;195;p6"/>
          <p:cNvSpPr txBox="1"/>
          <p:nvPr>
            <p:ph idx="4" type="body"/>
          </p:nvPr>
        </p:nvSpPr>
        <p:spPr>
          <a:xfrm>
            <a:off x="63246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6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6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6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7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7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7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8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06" name="Google Shape;206;p8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8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8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8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8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8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8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8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8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8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8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8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8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" name="Google Shape;219;p8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" name="Google Shape;220;p8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" name="Google Shape;221;p8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22" name="Google Shape;222;p8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23" name="Google Shape;223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4" name="Google Shape;224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5" name="Google Shape;225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6" name="Google Shape;226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28" name="Google Shape;228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29" name="Google Shape;229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0" name="Google Shape;230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1" name="Google Shape;231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2" name="Google Shape;232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3" name="Google Shape;233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34" name="Google Shape;234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5" name="Google Shape;235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6" name="Google Shape;236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8" name="Google Shape;238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39" name="Google Shape;239;p8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0" name="Google Shape;240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1" name="Google Shape;241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2" name="Google Shape;242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4" name="Google Shape;244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45" name="Google Shape;245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46" name="Google Shape;246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7" name="Google Shape;247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8" name="Google Shape;248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9" name="Google Shape;249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50" name="Google Shape;250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51" name="Google Shape;251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3" name="Google Shape;253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4" name="Google Shape;254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5" name="Google Shape;255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56" name="Google Shape;256;p8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8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8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9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61" name="Google Shape;261;p9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9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9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p9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p9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7" name="Google Shape;277;p9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78" name="Google Shape;278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9" name="Google Shape;279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0" name="Google Shape;280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1" name="Google Shape;281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2" name="Google Shape;282;p9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83" name="Google Shape;283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84" name="Google Shape;284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89" name="Google Shape;289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0" name="Google Shape;290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1" name="Google Shape;291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2" name="Google Shape;292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3" name="Google Shape;293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94" name="Google Shape;294;p9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95" name="Google Shape;295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6" name="Google Shape;296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7" name="Google Shape;297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9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00" name="Google Shape;300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01" name="Google Shape;301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2" name="Google Shape;302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3" name="Google Shape;303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06" name="Google Shape;306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11" name="Google Shape;311;p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9"/>
          <p:cNvSpPr txBox="1"/>
          <p:nvPr>
            <p:ph type="title"/>
          </p:nvPr>
        </p:nvSpPr>
        <p:spPr>
          <a:xfrm>
            <a:off x="7913152" y="571500"/>
            <a:ext cx="3657600" cy="21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9"/>
          <p:cNvSpPr txBox="1"/>
          <p:nvPr>
            <p:ph idx="1" type="body"/>
          </p:nvPr>
        </p:nvSpPr>
        <p:spPr>
          <a:xfrm>
            <a:off x="543197" y="571500"/>
            <a:ext cx="621792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4" name="Google Shape;314;p9"/>
          <p:cNvSpPr txBox="1"/>
          <p:nvPr>
            <p:ph idx="2" type="body"/>
          </p:nvPr>
        </p:nvSpPr>
        <p:spPr>
          <a:xfrm>
            <a:off x="7913152" y="2995012"/>
            <a:ext cx="3657600" cy="22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315" name="Google Shape;315;p9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6" name="Google Shape;316;p9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9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9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0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321" name="Google Shape;321;p10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2" name="Google Shape;322;p10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3" name="Google Shape;323;p10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4" name="Google Shape;324;p10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5" name="Google Shape;325;p10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6" name="Google Shape;326;p10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7" name="Google Shape;327;p10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8" name="Google Shape;328;p10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9" name="Google Shape;329;p10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0" name="Google Shape;330;p10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1" name="Google Shape;331;p10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2" name="Google Shape;332;p10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p10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p10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p10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6" name="Google Shape;336;p10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37" name="Google Shape;337;p10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338" name="Google Shape;338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2" name="Google Shape;342;p10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43" name="Google Shape;343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4" name="Google Shape;344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5" name="Google Shape;345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6" name="Google Shape;346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7" name="Google Shape;347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8" name="Google Shape;348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49" name="Google Shape;349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0" name="Google Shape;350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1" name="Google Shape;351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2" name="Google Shape;352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354" name="Google Shape;354;p10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355" name="Google Shape;355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6" name="Google Shape;356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8" name="Google Shape;358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9" name="Google Shape;359;p10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60" name="Google Shape;360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1" name="Google Shape;361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2" name="Google Shape;362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3" name="Google Shape;363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4" name="Google Shape;364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5" name="Google Shape;365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66" name="Google Shape;366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70" name="Google Shape;370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71" name="Google Shape;371;p10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10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3" name="Google Shape;373;p10"/>
          <p:cNvSpPr txBox="1"/>
          <p:nvPr>
            <p:ph type="title"/>
          </p:nvPr>
        </p:nvSpPr>
        <p:spPr>
          <a:xfrm>
            <a:off x="7909560" y="576072"/>
            <a:ext cx="36576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374" name="Google Shape;374;p10"/>
          <p:cNvSpPr/>
          <p:nvPr>
            <p:ph idx="2" type="pic"/>
          </p:nvPr>
        </p:nvSpPr>
        <p:spPr>
          <a:xfrm>
            <a:off x="4412" y="-159"/>
            <a:ext cx="73152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10"/>
          <p:cNvSpPr txBox="1"/>
          <p:nvPr>
            <p:ph idx="1" type="body"/>
          </p:nvPr>
        </p:nvSpPr>
        <p:spPr>
          <a:xfrm>
            <a:off x="7909560" y="2999232"/>
            <a:ext cx="3657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52999">
              <a:schemeClr val="lt1"/>
            </a:gs>
            <a:gs pos="100000">
              <a:srgbClr val="F2F2F2">
                <a:alpha val="64705"/>
              </a:srgbClr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11" name="Google Shape;11;p1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" name="Google Shape;27;p1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8" name="Google Shape;28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3" name="Google Shape;33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" name="Google Shape;34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5" name="Google Shape;35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" name="Google Shape;36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7" name="Google Shape;37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8" name="Google Shape;38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9" name="Google Shape;39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4" name="Google Shape;44;p1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5" name="Google Shape;45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50" name="Google Shape;50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Google Shape;51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2" name="Google Shape;52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3" name="Google Shape;53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4" name="Google Shape;54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5" name="Google Shape;55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56" name="Google Shape;56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61" name="Google Shape;61;p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266F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Google Shape;62;p1"/>
          <p:cNvSpPr txBox="1"/>
          <p:nvPr>
            <p:ph idx="1" type="body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266F8B"/>
              </a:buClr>
              <a:buSzPts val="2000"/>
              <a:buFont typeface="Arial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6F8B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" name="Google Shape;63;p1"/>
          <p:cNvCxnSpPr/>
          <p:nvPr/>
        </p:nvCxnSpPr>
        <p:spPr>
          <a:xfrm>
            <a:off x="609600" y="6172200"/>
            <a:ext cx="10972800" cy="0"/>
          </a:xfrm>
          <a:prstGeom prst="straightConnector1">
            <a:avLst/>
          </a:prstGeom>
          <a:noFill/>
          <a:ln cap="flat" cmpd="sng" w="12700">
            <a:solidFill>
              <a:srgbClr val="266F8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youtu.be/aDWXKUFqpDo" TargetMode="External"/><Relationship Id="rId4" Type="http://schemas.openxmlformats.org/officeDocument/2006/relationships/hyperlink" Target="https://youtu.be/PQ-R4jSbwAo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1.gif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dafruit.com/product/1770" TargetMode="External"/><Relationship Id="rId4" Type="http://schemas.openxmlformats.org/officeDocument/2006/relationships/hyperlink" Target="https://www.adafruit.com/product/160" TargetMode="External"/><Relationship Id="rId5" Type="http://schemas.openxmlformats.org/officeDocument/2006/relationships/hyperlink" Target="https://www.adafruit.com/product/1119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 txBox="1"/>
          <p:nvPr>
            <p:ph type="ctrTitle"/>
          </p:nvPr>
        </p:nvSpPr>
        <p:spPr>
          <a:xfrm>
            <a:off x="1293844" y="1909346"/>
            <a:ext cx="9907555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/>
              <a:t>EDES 301</a:t>
            </a:r>
            <a:br>
              <a:rPr lang="en-US" sz="6000"/>
            </a:br>
            <a:br>
              <a:rPr lang="en-US"/>
            </a:br>
            <a:r>
              <a:rPr lang="en-US" sz="6000"/>
              <a:t>PocketTetris</a:t>
            </a:r>
            <a:r>
              <a:rPr lang="en-US" sz="6000"/>
              <a:t> Proposal</a:t>
            </a:r>
            <a:endParaRPr/>
          </a:p>
        </p:txBody>
      </p:sp>
      <p:sp>
        <p:nvSpPr>
          <p:cNvPr id="393" name="Google Shape;393;p13"/>
          <p:cNvSpPr txBox="1"/>
          <p:nvPr>
            <p:ph idx="1" type="subTitle"/>
          </p:nvPr>
        </p:nvSpPr>
        <p:spPr>
          <a:xfrm>
            <a:off x="1293845" y="5432564"/>
            <a:ext cx="9604310" cy="1120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September 30, 2024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Renee Wrysinski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Background Information</a:t>
            </a:r>
            <a:endParaRPr/>
          </a:p>
        </p:txBody>
      </p:sp>
      <p:sp>
        <p:nvSpPr>
          <p:cNvPr id="399" name="Google Shape;399;p14"/>
          <p:cNvSpPr txBox="1"/>
          <p:nvPr>
            <p:ph idx="1" type="body"/>
          </p:nvPr>
        </p:nvSpPr>
        <p:spPr>
          <a:xfrm>
            <a:off x="609600" y="1295400"/>
            <a:ext cx="62106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I really enjoy playing Tetris, and I think it would be fun to recreate it myself using the PocketBeagle!</a:t>
            </a:r>
            <a:endParaRPr/>
          </a:p>
          <a:p>
            <a:pPr indent="-2159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There are many existing projects recreating Tetris on Raspberry Pi &amp; Arduino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One example: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https://youtu.be/aDWXKUFqpDo</a:t>
            </a:r>
            <a:r>
              <a:rPr lang="en-US"/>
              <a:t> 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The majority of these </a:t>
            </a:r>
            <a:r>
              <a:rPr lang="en-US"/>
              <a:t>projects</a:t>
            </a:r>
            <a:r>
              <a:rPr lang="en-US"/>
              <a:t> do not use color displays or play the theme, so I want to create a version that displays the classic Tetris block colors and plays a simple version of the theme tune</a:t>
            </a:r>
            <a:endParaRPr/>
          </a:p>
          <a:p>
            <a:pPr indent="-179387" lvl="2" marL="6858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 sz="1800"/>
              <a:t>I will play the theme using a passive piezo buzzer (idea from </a:t>
            </a:r>
            <a:r>
              <a:rPr lang="en-US" sz="1800" u="sng">
                <a:solidFill>
                  <a:schemeClr val="hlink"/>
                </a:solidFill>
                <a:hlinkClick r:id="rId4"/>
              </a:rPr>
              <a:t>https://youtu.be/PQ-R4jSbwAo</a:t>
            </a:r>
            <a:r>
              <a:rPr lang="en-US" sz="1800"/>
              <a:t>)</a:t>
            </a:r>
            <a:endParaRPr sz="1800"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 also want to incorporate 6 buttons instead of the typical 4 or 5 to give the game more functionality (buttons mirroring the functionality of NES Tetris)</a:t>
            </a:r>
            <a:endParaRPr sz="1800"/>
          </a:p>
        </p:txBody>
      </p:sp>
      <p:pic>
        <p:nvPicPr>
          <p:cNvPr id="400" name="Google Shape;40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5627" y="556275"/>
            <a:ext cx="4294376" cy="264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93825" y="2991125"/>
            <a:ext cx="3191800" cy="27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20823" y="4323850"/>
            <a:ext cx="2495575" cy="181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5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System Block Diagram</a:t>
            </a:r>
            <a:endParaRPr/>
          </a:p>
        </p:txBody>
      </p:sp>
      <p:sp>
        <p:nvSpPr>
          <p:cNvPr id="408" name="Google Shape;408;p15"/>
          <p:cNvSpPr/>
          <p:nvPr/>
        </p:nvSpPr>
        <p:spPr>
          <a:xfrm>
            <a:off x="4545075" y="1736100"/>
            <a:ext cx="3105600" cy="33858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PocketBeagle</a:t>
            </a:r>
            <a:endParaRPr/>
          </a:p>
        </p:txBody>
      </p:sp>
      <p:sp>
        <p:nvSpPr>
          <p:cNvPr id="409" name="Google Shape;409;p15"/>
          <p:cNvSpPr/>
          <p:nvPr/>
        </p:nvSpPr>
        <p:spPr>
          <a:xfrm>
            <a:off x="88239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Piezo Buzzer (PS1240)</a:t>
            </a:r>
            <a:endParaRPr/>
          </a:p>
        </p:txBody>
      </p:sp>
      <p:sp>
        <p:nvSpPr>
          <p:cNvPr id="410" name="Google Shape;410;p15"/>
          <p:cNvSpPr/>
          <p:nvPr/>
        </p:nvSpPr>
        <p:spPr>
          <a:xfrm>
            <a:off x="8823925" y="17361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2.8” TFT LCD (ILI9341)</a:t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>
            <a:off x="13354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 x6</a:t>
            </a:r>
            <a:endParaRPr/>
          </a:p>
        </p:txBody>
      </p:sp>
      <p:sp>
        <p:nvSpPr>
          <p:cNvPr id="412" name="Google Shape;412;p15"/>
          <p:cNvSpPr txBox="1"/>
          <p:nvPr/>
        </p:nvSpPr>
        <p:spPr>
          <a:xfrm>
            <a:off x="6389100" y="1920450"/>
            <a:ext cx="1261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SPI0, 3.3V, GND (P1.6, P1.8, P1.10, P1.12, P1.14, P1.16)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3" name="Google Shape;413;p15"/>
          <p:cNvSpPr txBox="1"/>
          <p:nvPr/>
        </p:nvSpPr>
        <p:spPr>
          <a:xfrm>
            <a:off x="63891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PWM2B (P2.3)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4" name="Google Shape;414;p15"/>
          <p:cNvSpPr txBox="1"/>
          <p:nvPr/>
        </p:nvSpPr>
        <p:spPr>
          <a:xfrm>
            <a:off x="45414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6 GPIO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(P1.26, P1.28, P1.30, P1.32, P1.34, P1.36)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415" name="Google Shape;415;p15"/>
          <p:cNvCxnSpPr>
            <a:stCxn id="412" idx="3"/>
            <a:endCxn id="410" idx="1"/>
          </p:cNvCxnSpPr>
          <p:nvPr/>
        </p:nvCxnSpPr>
        <p:spPr>
          <a:xfrm>
            <a:off x="7650600" y="23514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15"/>
          <p:cNvCxnSpPr>
            <a:stCxn id="413" idx="3"/>
            <a:endCxn id="409" idx="1"/>
          </p:cNvCxnSpPr>
          <p:nvPr/>
        </p:nvCxnSpPr>
        <p:spPr>
          <a:xfrm>
            <a:off x="7650600" y="45066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15"/>
          <p:cNvCxnSpPr>
            <a:stCxn id="411" idx="3"/>
            <a:endCxn id="414" idx="1"/>
          </p:cNvCxnSpPr>
          <p:nvPr/>
        </p:nvCxnSpPr>
        <p:spPr>
          <a:xfrm>
            <a:off x="3371825" y="4506600"/>
            <a:ext cx="116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6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Power Block Diagram</a:t>
            </a:r>
            <a:endParaRPr/>
          </a:p>
        </p:txBody>
      </p:sp>
      <p:sp>
        <p:nvSpPr>
          <p:cNvPr id="423" name="Google Shape;423;p16"/>
          <p:cNvSpPr/>
          <p:nvPr/>
        </p:nvSpPr>
        <p:spPr>
          <a:xfrm>
            <a:off x="4545075" y="1736100"/>
            <a:ext cx="3105600" cy="33858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PocketBeagle</a:t>
            </a:r>
            <a:endParaRPr/>
          </a:p>
        </p:txBody>
      </p:sp>
      <p:sp>
        <p:nvSpPr>
          <p:cNvPr id="424" name="Google Shape;424;p16"/>
          <p:cNvSpPr/>
          <p:nvPr/>
        </p:nvSpPr>
        <p:spPr>
          <a:xfrm>
            <a:off x="88239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Piezo Buzzer (PS1240)</a:t>
            </a:r>
            <a:endParaRPr/>
          </a:p>
        </p:txBody>
      </p:sp>
      <p:sp>
        <p:nvSpPr>
          <p:cNvPr id="425" name="Google Shape;425;p16"/>
          <p:cNvSpPr/>
          <p:nvPr/>
        </p:nvSpPr>
        <p:spPr>
          <a:xfrm>
            <a:off x="8823925" y="17361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2.8” TFT LCD (ILI9341)</a:t>
            </a:r>
            <a:endParaRPr/>
          </a:p>
        </p:txBody>
      </p:sp>
      <p:sp>
        <p:nvSpPr>
          <p:cNvPr id="426" name="Google Shape;426;p16"/>
          <p:cNvSpPr/>
          <p:nvPr/>
        </p:nvSpPr>
        <p:spPr>
          <a:xfrm>
            <a:off x="13354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 x6</a:t>
            </a:r>
            <a:endParaRPr/>
          </a:p>
        </p:txBody>
      </p:sp>
      <p:sp>
        <p:nvSpPr>
          <p:cNvPr id="427" name="Google Shape;427;p16"/>
          <p:cNvSpPr txBox="1"/>
          <p:nvPr/>
        </p:nvSpPr>
        <p:spPr>
          <a:xfrm>
            <a:off x="6389100" y="1920450"/>
            <a:ext cx="1261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SPI0, 3.3V, GND (P1.6, P1.8, P1.10, P1.12, P1.14, P1.16)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28" name="Google Shape;428;p16"/>
          <p:cNvSpPr txBox="1"/>
          <p:nvPr/>
        </p:nvSpPr>
        <p:spPr>
          <a:xfrm>
            <a:off x="63891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PWM2B (P2.1)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29" name="Google Shape;429;p16"/>
          <p:cNvSpPr txBox="1"/>
          <p:nvPr/>
        </p:nvSpPr>
        <p:spPr>
          <a:xfrm>
            <a:off x="45414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6 GPIO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(P1.26, P1.28, P1.30, P1.32, P1.34, P1.36)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430" name="Google Shape;430;p16"/>
          <p:cNvCxnSpPr>
            <a:stCxn id="427" idx="3"/>
            <a:endCxn id="425" idx="1"/>
          </p:cNvCxnSpPr>
          <p:nvPr/>
        </p:nvCxnSpPr>
        <p:spPr>
          <a:xfrm>
            <a:off x="7650600" y="23514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1" name="Google Shape;431;p16"/>
          <p:cNvCxnSpPr>
            <a:stCxn id="428" idx="3"/>
            <a:endCxn id="424" idx="1"/>
          </p:cNvCxnSpPr>
          <p:nvPr/>
        </p:nvCxnSpPr>
        <p:spPr>
          <a:xfrm>
            <a:off x="7650600" y="45066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2" name="Google Shape;432;p16"/>
          <p:cNvCxnSpPr>
            <a:stCxn id="426" idx="3"/>
            <a:endCxn id="429" idx="1"/>
          </p:cNvCxnSpPr>
          <p:nvPr/>
        </p:nvCxnSpPr>
        <p:spPr>
          <a:xfrm>
            <a:off x="3371825" y="4506600"/>
            <a:ext cx="116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3" name="Google Shape;433;p16"/>
          <p:cNvSpPr txBox="1"/>
          <p:nvPr/>
        </p:nvSpPr>
        <p:spPr>
          <a:xfrm>
            <a:off x="7700288" y="20709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3.3V, ≤150mA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34" name="Google Shape;434;p16"/>
          <p:cNvSpPr txBox="1"/>
          <p:nvPr/>
        </p:nvSpPr>
        <p:spPr>
          <a:xfrm>
            <a:off x="7700288" y="42261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3.3V, ≤5mA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35" name="Google Shape;435;p16"/>
          <p:cNvSpPr txBox="1"/>
          <p:nvPr/>
        </p:nvSpPr>
        <p:spPr>
          <a:xfrm>
            <a:off x="3419600" y="42261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7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Components / Budget</a:t>
            </a:r>
            <a:endParaRPr/>
          </a:p>
        </p:txBody>
      </p:sp>
      <p:graphicFrame>
        <p:nvGraphicFramePr>
          <p:cNvPr id="441" name="Google Shape;441;p17"/>
          <p:cNvGraphicFramePr/>
          <p:nvPr/>
        </p:nvGraphicFramePr>
        <p:xfrm>
          <a:off x="609600" y="12954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{82BCE7EF-1CBA-4474-A2C7-8FA818791730}</a:tableStyleId>
              </a:tblPr>
              <a:tblGrid>
                <a:gridCol w="7675975"/>
                <a:gridCol w="1934175"/>
                <a:gridCol w="13626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Component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EDES301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to Buy?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SPI Screen: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3"/>
                        </a:rPr>
                        <a:t>https://www.adafruit.com/product/1770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$29.95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Piezo Buzzer: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4"/>
                        </a:rPr>
                        <a:t>https://www.adafruit.com/product/160</a:t>
                      </a:r>
                      <a:endParaRPr sz="25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$1.50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6x Buttons: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5"/>
                        </a:rPr>
                        <a:t>https://www.adafruit.com/product/1119</a:t>
                      </a:r>
                      <a:endParaRPr sz="25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 (from OEDK)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$2.50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Diamond Grid 16x9">
  <a:themeElements>
    <a:clrScheme name="Custom 3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DiamondGrid">
      <a:dk1>
        <a:srgbClr val="2D2E2D"/>
      </a:dk1>
      <a:lt1>
        <a:srgbClr val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